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5/31/2023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5/31/2023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What is Salvation?</a:t>
            </a:r>
            <a:endParaRPr lang="en-US" dirty="0"/>
          </a:p>
        </p:txBody>
      </p:sp>
      <p:sp>
        <p:nvSpPr>
          <p:cNvPr id="3" name="Subtitle 2"/>
          <p:cNvSpPr>
            <a:spLocks noGrp="1"/>
          </p:cNvSpPr>
          <p:nvPr>
            <p:ph type="subTitle" idx="1"/>
          </p:nvPr>
        </p:nvSpPr>
        <p:spPr/>
        <p:txBody>
          <a:bodyPr/>
          <a:lstStyle/>
          <a:p>
            <a:r>
              <a:rPr lang="en-US" dirty="0" smtClean="0"/>
              <a:t>Understanding why Jesus is necessary to be saved</a:t>
            </a:r>
            <a:endParaRPr lang="en-US" dirty="0"/>
          </a:p>
        </p:txBody>
      </p:sp>
    </p:spTree>
    <p:extLst>
      <p:ext uri="{BB962C8B-B14F-4D97-AF65-F5344CB8AC3E}">
        <p14:creationId xmlns:p14="http://schemas.microsoft.com/office/powerpoint/2010/main" val="1743584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Deification or </a:t>
            </a:r>
            <a:r>
              <a:rPr lang="el-GR" sz="4800" dirty="0" smtClean="0"/>
              <a:t>θέωσις</a:t>
            </a:r>
            <a:endParaRPr lang="en-US" sz="4800" dirty="0"/>
          </a:p>
        </p:txBody>
      </p:sp>
      <p:sp>
        <p:nvSpPr>
          <p:cNvPr id="3" name="Content Placeholder 2"/>
          <p:cNvSpPr>
            <a:spLocks noGrp="1"/>
          </p:cNvSpPr>
          <p:nvPr>
            <p:ph idx="1"/>
          </p:nvPr>
        </p:nvSpPr>
        <p:spPr/>
        <p:txBody>
          <a:bodyPr>
            <a:normAutofit/>
          </a:bodyPr>
          <a:lstStyle/>
          <a:p>
            <a:r>
              <a:rPr lang="en-US" sz="2400" dirty="0" smtClean="0"/>
              <a:t>St. Irenaeus of Lyon:</a:t>
            </a:r>
          </a:p>
          <a:p>
            <a:pPr lvl="1"/>
            <a:r>
              <a:rPr lang="en-US" sz="2200" dirty="0" smtClean="0"/>
              <a:t>“</a:t>
            </a:r>
            <a:r>
              <a:rPr lang="en-US" sz="2200" dirty="0"/>
              <a:t>For it was for this end that the Word of God was made man, and He who was the Son of God became the Son of man, that man, having been taken into the Word, and receiving the adoption, might become the son of God. For by no other means could we have attained to incorruptibility and immortality, unless we had been united to incorruptibility and immortality</a:t>
            </a:r>
            <a:r>
              <a:rPr lang="en-US" sz="2200" dirty="0" smtClean="0"/>
              <a:t>.”</a:t>
            </a:r>
          </a:p>
          <a:p>
            <a:r>
              <a:rPr lang="en-US" sz="2400" dirty="0" smtClean="0"/>
              <a:t>St. Athanasius: </a:t>
            </a:r>
          </a:p>
          <a:p>
            <a:pPr lvl="1"/>
            <a:r>
              <a:rPr lang="en-US" sz="2200" dirty="0" smtClean="0"/>
              <a:t>God became human that we might become divine.</a:t>
            </a:r>
          </a:p>
        </p:txBody>
      </p:sp>
    </p:spTree>
    <p:extLst>
      <p:ext uri="{BB962C8B-B14F-4D97-AF65-F5344CB8AC3E}">
        <p14:creationId xmlns:p14="http://schemas.microsoft.com/office/powerpoint/2010/main" val="12462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Deification in the Bible</a:t>
            </a:r>
            <a:endParaRPr lang="en-US" dirty="0"/>
          </a:p>
        </p:txBody>
      </p:sp>
      <p:sp>
        <p:nvSpPr>
          <p:cNvPr id="3" name="Content Placeholder 2"/>
          <p:cNvSpPr>
            <a:spLocks noGrp="1"/>
          </p:cNvSpPr>
          <p:nvPr>
            <p:ph idx="1"/>
          </p:nvPr>
        </p:nvSpPr>
        <p:spPr/>
        <p:txBody>
          <a:bodyPr/>
          <a:lstStyle/>
          <a:p>
            <a:r>
              <a:rPr lang="en-US" dirty="0" smtClean="0"/>
              <a:t>“I </a:t>
            </a:r>
            <a:r>
              <a:rPr lang="en-US" dirty="0"/>
              <a:t>have been crucified with </a:t>
            </a:r>
            <a:r>
              <a:rPr lang="en-US" dirty="0" smtClean="0"/>
              <a:t>Christ;</a:t>
            </a:r>
            <a:r>
              <a:rPr lang="en-US" baseline="30000" dirty="0"/>
              <a:t> </a:t>
            </a:r>
            <a:r>
              <a:rPr lang="en-US" dirty="0" smtClean="0"/>
              <a:t>yet </a:t>
            </a:r>
            <a:r>
              <a:rPr lang="en-US" dirty="0"/>
              <a:t>I live, no longer I, but Christ lives in </a:t>
            </a:r>
            <a:r>
              <a:rPr lang="en-US" dirty="0" smtClean="0"/>
              <a:t>me.”</a:t>
            </a:r>
          </a:p>
          <a:p>
            <a:pPr marL="457200" lvl="1" indent="0">
              <a:buNone/>
            </a:pPr>
            <a:r>
              <a:rPr lang="en-US" dirty="0" smtClean="0"/>
              <a:t>										-Galatians </a:t>
            </a:r>
            <a:r>
              <a:rPr lang="en-US" dirty="0"/>
              <a:t>2: </a:t>
            </a:r>
            <a:r>
              <a:rPr lang="en-US" dirty="0" smtClean="0"/>
              <a:t>19-20</a:t>
            </a:r>
          </a:p>
          <a:p>
            <a:pPr marL="457200" lvl="1" indent="0">
              <a:buNone/>
            </a:pPr>
            <a:endParaRPr lang="en-US" dirty="0" smtClean="0"/>
          </a:p>
          <a:p>
            <a:pPr fontAlgn="base"/>
            <a:r>
              <a:rPr lang="en-US" dirty="0" smtClean="0"/>
              <a:t>“For </a:t>
            </a:r>
            <a:r>
              <a:rPr lang="en-US" dirty="0"/>
              <a:t>through faith you are all children of </a:t>
            </a:r>
            <a:r>
              <a:rPr lang="en-US" dirty="0" smtClean="0"/>
              <a:t>God</a:t>
            </a:r>
            <a:r>
              <a:rPr lang="en-US" dirty="0"/>
              <a:t> in Christ </a:t>
            </a:r>
            <a:r>
              <a:rPr lang="en-US" dirty="0" smtClean="0"/>
              <a:t>Jesus.</a:t>
            </a:r>
            <a:r>
              <a:rPr lang="en-US" baseline="30000" dirty="0"/>
              <a:t> </a:t>
            </a:r>
            <a:r>
              <a:rPr lang="en-US" dirty="0" smtClean="0"/>
              <a:t> For </a:t>
            </a:r>
            <a:r>
              <a:rPr lang="en-US" dirty="0"/>
              <a:t>all of you who were baptized into </a:t>
            </a:r>
            <a:r>
              <a:rPr lang="en-US" dirty="0" smtClean="0"/>
              <a:t>Christ</a:t>
            </a:r>
            <a:r>
              <a:rPr lang="en-US" dirty="0"/>
              <a:t> have clothed yourselves with </a:t>
            </a:r>
            <a:r>
              <a:rPr lang="en-US" dirty="0" smtClean="0"/>
              <a:t>Christ.”</a:t>
            </a:r>
          </a:p>
          <a:p>
            <a:pPr marL="457200" lvl="1" indent="0" fontAlgn="base">
              <a:buNone/>
            </a:pPr>
            <a:r>
              <a:rPr lang="en-US" dirty="0" smtClean="0"/>
              <a:t>										-Galatians </a:t>
            </a:r>
            <a:r>
              <a:rPr lang="en-US" dirty="0"/>
              <a:t>3:26-27</a:t>
            </a:r>
          </a:p>
          <a:p>
            <a:pPr lvl="1" fontAlgn="base"/>
            <a:endParaRPr lang="en-US" dirty="0"/>
          </a:p>
          <a:p>
            <a:pPr lvl="1" fontAlgn="base"/>
            <a:endParaRPr lang="en-US" dirty="0"/>
          </a:p>
          <a:p>
            <a:pPr lvl="1"/>
            <a:endParaRPr lang="en-US" dirty="0"/>
          </a:p>
        </p:txBody>
      </p:sp>
    </p:spTree>
    <p:extLst>
      <p:ext uri="{BB962C8B-B14F-4D97-AF65-F5344CB8AC3E}">
        <p14:creationId xmlns:p14="http://schemas.microsoft.com/office/powerpoint/2010/main" val="266687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Deification in the Bible</a:t>
            </a:r>
            <a:endParaRPr lang="en-US" dirty="0"/>
          </a:p>
        </p:txBody>
      </p:sp>
      <p:sp>
        <p:nvSpPr>
          <p:cNvPr id="3" name="Content Placeholder 2"/>
          <p:cNvSpPr>
            <a:spLocks noGrp="1"/>
          </p:cNvSpPr>
          <p:nvPr>
            <p:ph idx="1"/>
          </p:nvPr>
        </p:nvSpPr>
        <p:spPr/>
        <p:txBody>
          <a:bodyPr/>
          <a:lstStyle/>
          <a:p>
            <a:r>
              <a:rPr lang="en-US" dirty="0" smtClean="0"/>
              <a:t>“</a:t>
            </a:r>
            <a:r>
              <a:rPr lang="en-US" dirty="0"/>
              <a:t>On that day you will realize that I am in my Father and you are in me and I in you</a:t>
            </a:r>
            <a:r>
              <a:rPr lang="en-US" dirty="0" smtClean="0"/>
              <a:t>.”</a:t>
            </a:r>
          </a:p>
          <a:p>
            <a:pPr marL="457200" lvl="1" indent="0">
              <a:buNone/>
            </a:pPr>
            <a:r>
              <a:rPr lang="en-US" dirty="0" smtClean="0"/>
              <a:t>											-John 14:20</a:t>
            </a:r>
          </a:p>
          <a:p>
            <a:pPr marL="457200" lvl="1" indent="0">
              <a:buNone/>
            </a:pPr>
            <a:endParaRPr lang="en-US" dirty="0"/>
          </a:p>
          <a:p>
            <a:r>
              <a:rPr lang="en-US" dirty="0" smtClean="0"/>
              <a:t>“See </a:t>
            </a:r>
            <a:r>
              <a:rPr lang="en-US" dirty="0"/>
              <a:t>what love the Father has bestowed on us that we may be called the children of God. Yet so we are</a:t>
            </a:r>
            <a:r>
              <a:rPr lang="en-US" dirty="0" smtClean="0"/>
              <a:t>.”</a:t>
            </a:r>
          </a:p>
          <a:p>
            <a:pPr marL="457200" lvl="1" indent="0">
              <a:buNone/>
            </a:pPr>
            <a:r>
              <a:rPr lang="en-US" dirty="0"/>
              <a:t>	</a:t>
            </a:r>
            <a:r>
              <a:rPr lang="en-US" dirty="0" smtClean="0"/>
              <a:t>										-1 John 3:1</a:t>
            </a:r>
            <a:r>
              <a:rPr lang="en-US" dirty="0"/>
              <a:t> </a:t>
            </a:r>
            <a:endParaRPr lang="en-US" dirty="0" smtClean="0"/>
          </a:p>
        </p:txBody>
      </p:sp>
    </p:spTree>
    <p:extLst>
      <p:ext uri="{BB962C8B-B14F-4D97-AF65-F5344CB8AC3E}">
        <p14:creationId xmlns:p14="http://schemas.microsoft.com/office/powerpoint/2010/main" val="2411690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Justin Martyr on deification</a:t>
            </a:r>
            <a:endParaRPr lang="en-US" dirty="0"/>
          </a:p>
        </p:txBody>
      </p:sp>
      <p:sp>
        <p:nvSpPr>
          <p:cNvPr id="3" name="Content Placeholder 2"/>
          <p:cNvSpPr>
            <a:spLocks noGrp="1"/>
          </p:cNvSpPr>
          <p:nvPr>
            <p:ph idx="1"/>
          </p:nvPr>
        </p:nvSpPr>
        <p:spPr/>
        <p:txBody>
          <a:bodyPr>
            <a:normAutofit/>
          </a:bodyPr>
          <a:lstStyle/>
          <a:p>
            <a:r>
              <a:rPr lang="en-US" sz="2800" dirty="0"/>
              <a:t>“And we have learned that those only are deified who have lived near to God in holiness and virtue; and we believe that those who live wickedly and do not repent are punished in everlasting fire</a:t>
            </a:r>
            <a:r>
              <a:rPr lang="en-US" sz="2800" dirty="0" smtClean="0"/>
              <a:t>.”</a:t>
            </a:r>
          </a:p>
          <a:p>
            <a:r>
              <a:rPr lang="en-US" sz="2800" dirty="0" smtClean="0"/>
              <a:t>Images of hell can be simplistic, too.</a:t>
            </a:r>
          </a:p>
          <a:p>
            <a:endParaRPr lang="en-US" sz="2800" dirty="0"/>
          </a:p>
        </p:txBody>
      </p:sp>
    </p:spTree>
    <p:extLst>
      <p:ext uri="{BB962C8B-B14F-4D97-AF65-F5344CB8AC3E}">
        <p14:creationId xmlns:p14="http://schemas.microsoft.com/office/powerpoint/2010/main" val="2440746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9" y="301889"/>
            <a:ext cx="11757812" cy="6191223"/>
          </a:xfrm>
        </p:spPr>
      </p:pic>
      <p:sp>
        <p:nvSpPr>
          <p:cNvPr id="2" name="Title 1"/>
          <p:cNvSpPr>
            <a:spLocks noGrp="1"/>
          </p:cNvSpPr>
          <p:nvPr>
            <p:ph type="title"/>
          </p:nvPr>
        </p:nvSpPr>
        <p:spPr>
          <a:xfrm>
            <a:off x="457575" y="301889"/>
            <a:ext cx="9404723" cy="1400530"/>
          </a:xfrm>
        </p:spPr>
        <p:txBody>
          <a:bodyPr/>
          <a:lstStyle/>
          <a:p>
            <a:r>
              <a:rPr lang="en-US" dirty="0" smtClean="0">
                <a:solidFill>
                  <a:schemeClr val="accent1"/>
                </a:solidFill>
              </a:rPr>
              <a:t>St. Louis Basilica</a:t>
            </a:r>
            <a:endParaRPr lang="en-US" dirty="0">
              <a:solidFill>
                <a:schemeClr val="accent1"/>
              </a:solidFill>
            </a:endParaRPr>
          </a:p>
        </p:txBody>
      </p:sp>
      <p:sp>
        <p:nvSpPr>
          <p:cNvPr id="5" name="Right Arrow 4"/>
          <p:cNvSpPr/>
          <p:nvPr/>
        </p:nvSpPr>
        <p:spPr>
          <a:xfrm>
            <a:off x="6853286" y="2686640"/>
            <a:ext cx="2347275" cy="1291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9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62359" cy="1400530"/>
          </a:xfrm>
        </p:spPr>
        <p:txBody>
          <a:bodyPr/>
          <a:lstStyle/>
          <a:p>
            <a:r>
              <a:rPr lang="en-US" sz="5400" dirty="0" smtClean="0"/>
              <a:t>What must I do to be saved?</a:t>
            </a:r>
            <a:endParaRPr lang="en-US" sz="5400" dirty="0"/>
          </a:p>
        </p:txBody>
      </p:sp>
      <p:sp>
        <p:nvSpPr>
          <p:cNvPr id="3" name="Content Placeholder 2"/>
          <p:cNvSpPr>
            <a:spLocks noGrp="1"/>
          </p:cNvSpPr>
          <p:nvPr>
            <p:ph idx="1"/>
          </p:nvPr>
        </p:nvSpPr>
        <p:spPr/>
        <p:txBody>
          <a:bodyPr>
            <a:normAutofit lnSpcReduction="10000"/>
          </a:bodyPr>
          <a:lstStyle/>
          <a:p>
            <a:r>
              <a:rPr lang="en-US" sz="4400" b="1" dirty="0" smtClean="0"/>
              <a:t>Baptism: </a:t>
            </a:r>
            <a:r>
              <a:rPr lang="en-US" sz="4400" dirty="0" smtClean="0"/>
              <a:t>We put on Christ and become the adopted sons/daughters of God.</a:t>
            </a:r>
          </a:p>
          <a:p>
            <a:r>
              <a:rPr lang="en-US" sz="4400" b="1" dirty="0" smtClean="0"/>
              <a:t>Way of Life: </a:t>
            </a:r>
            <a:r>
              <a:rPr lang="en-US" sz="4400" dirty="0" smtClean="0"/>
              <a:t>We live as Christ in the world by the grace of his presence.</a:t>
            </a:r>
            <a:endParaRPr lang="en-US" sz="4400" dirty="0"/>
          </a:p>
        </p:txBody>
      </p:sp>
    </p:spTree>
    <p:extLst>
      <p:ext uri="{BB962C8B-B14F-4D97-AF65-F5344CB8AC3E}">
        <p14:creationId xmlns:p14="http://schemas.microsoft.com/office/powerpoint/2010/main" val="278420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images of heaven</a:t>
            </a:r>
            <a:endParaRPr lang="en-US" dirty="0"/>
          </a:p>
        </p:txBody>
      </p:sp>
      <p:sp>
        <p:nvSpPr>
          <p:cNvPr id="3" name="Content Placeholder 2"/>
          <p:cNvSpPr>
            <a:spLocks noGrp="1"/>
          </p:cNvSpPr>
          <p:nvPr>
            <p:ph idx="1"/>
          </p:nvPr>
        </p:nvSpPr>
        <p:spPr/>
        <p:txBody>
          <a:bodyPr/>
          <a:lstStyle/>
          <a:p>
            <a:endParaRPr lang="en-US"/>
          </a:p>
        </p:txBody>
      </p:sp>
      <p:pic>
        <p:nvPicPr>
          <p:cNvPr id="4" name="Picture 3" descr="Cartoon – Jun-20-2022 | Funny cartoons jokes, Gary larson cartoons, Funny  cartoons"/>
          <p:cNvPicPr/>
          <p:nvPr/>
        </p:nvPicPr>
        <p:blipFill>
          <a:blip r:embed="rId2">
            <a:extLst>
              <a:ext uri="{28A0092B-C50C-407E-A947-70E740481C1C}">
                <a14:useLocalDpi xmlns:a14="http://schemas.microsoft.com/office/drawing/2010/main" val="0"/>
              </a:ext>
            </a:extLst>
          </a:blip>
          <a:srcRect/>
          <a:stretch>
            <a:fillRect/>
          </a:stretch>
        </p:blipFill>
        <p:spPr bwMode="auto">
          <a:xfrm>
            <a:off x="646111" y="311085"/>
            <a:ext cx="4481469" cy="6038014"/>
          </a:xfrm>
          <a:prstGeom prst="rect">
            <a:avLst/>
          </a:prstGeom>
          <a:noFill/>
          <a:ln>
            <a:noFill/>
          </a:ln>
        </p:spPr>
      </p:pic>
      <p:pic>
        <p:nvPicPr>
          <p:cNvPr id="5" name="Picture 4" descr="What is Heaven? It's Physical — The Bee Hive"/>
          <p:cNvPicPr/>
          <p:nvPr/>
        </p:nvPicPr>
        <p:blipFill>
          <a:blip r:embed="rId3">
            <a:extLst>
              <a:ext uri="{28A0092B-C50C-407E-A947-70E740481C1C}">
                <a14:useLocalDpi xmlns:a14="http://schemas.microsoft.com/office/drawing/2010/main" val="0"/>
              </a:ext>
            </a:extLst>
          </a:blip>
          <a:srcRect/>
          <a:stretch>
            <a:fillRect/>
          </a:stretch>
        </p:blipFill>
        <p:spPr bwMode="auto">
          <a:xfrm>
            <a:off x="7018932" y="235670"/>
            <a:ext cx="4622386" cy="5563654"/>
          </a:xfrm>
          <a:prstGeom prst="rect">
            <a:avLst/>
          </a:prstGeom>
          <a:noFill/>
          <a:ln>
            <a:noFill/>
          </a:ln>
        </p:spPr>
      </p:pic>
      <p:pic>
        <p:nvPicPr>
          <p:cNvPr id="6" name="Picture 5" descr="Reading the Comics, December 16, 2019: The Far Side Is Back Edition, Part I  – nebusresearch"/>
          <p:cNvPicPr/>
          <p:nvPr/>
        </p:nvPicPr>
        <p:blipFill>
          <a:blip r:embed="rId4">
            <a:extLst>
              <a:ext uri="{28A0092B-C50C-407E-A947-70E740481C1C}">
                <a14:useLocalDpi xmlns:a14="http://schemas.microsoft.com/office/drawing/2010/main" val="0"/>
              </a:ext>
            </a:extLst>
          </a:blip>
          <a:srcRect/>
          <a:stretch>
            <a:fillRect/>
          </a:stretch>
        </p:blipFill>
        <p:spPr bwMode="auto">
          <a:xfrm>
            <a:off x="3499794" y="235670"/>
            <a:ext cx="4997811" cy="6319347"/>
          </a:xfrm>
          <a:prstGeom prst="rect">
            <a:avLst/>
          </a:prstGeom>
          <a:noFill/>
          <a:ln>
            <a:noFill/>
          </a:ln>
        </p:spPr>
      </p:pic>
    </p:spTree>
    <p:extLst>
      <p:ext uri="{BB962C8B-B14F-4D97-AF65-F5344CB8AC3E}">
        <p14:creationId xmlns:p14="http://schemas.microsoft.com/office/powerpoint/2010/main" val="63349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Ticket to Paradise</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2.bp.blogspot.com/-09bcnaNK_3o/UHt5SzCEiJI/AAAAAAAAN8E/CNDtzK4ASVk/s1600/Ticke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237" y="1751781"/>
            <a:ext cx="4496618" cy="44966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arm3.staticflickr.com/2538/3852828218_9022bdacba_z.jpg?z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1" y="2031523"/>
            <a:ext cx="60960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16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 right </a:t>
            </a:r>
            <a:r>
              <a:rPr lang="en-US" sz="4000" dirty="0" smtClean="0"/>
              <a:t>thing</a:t>
            </a:r>
            <a:r>
              <a:rPr lang="en-US" dirty="0" smtClean="0"/>
              <a:t>…</a:t>
            </a:r>
            <a:endParaRPr lang="en-US" dirty="0"/>
          </a:p>
        </p:txBody>
      </p:sp>
      <p:sp>
        <p:nvSpPr>
          <p:cNvPr id="3" name="Content Placeholder 2"/>
          <p:cNvSpPr>
            <a:spLocks noGrp="1"/>
          </p:cNvSpPr>
          <p:nvPr>
            <p:ph idx="1"/>
          </p:nvPr>
        </p:nvSpPr>
        <p:spPr>
          <a:xfrm>
            <a:off x="1103312" y="2052918"/>
            <a:ext cx="9897768" cy="4195481"/>
          </a:xfrm>
        </p:spPr>
        <p:txBody>
          <a:bodyPr>
            <a:normAutofit fontScale="92500" lnSpcReduction="10000"/>
          </a:bodyPr>
          <a:lstStyle/>
          <a:p>
            <a:r>
              <a:rPr lang="en-US" sz="3600" dirty="0" smtClean="0"/>
              <a:t>One idea: Just, basically, be a nice person, you know?</a:t>
            </a:r>
          </a:p>
          <a:p>
            <a:r>
              <a:rPr lang="en-US" sz="3600" dirty="0" smtClean="0"/>
              <a:t>The other extreme: Damnation awaits anyone who breaks the least of the rules!</a:t>
            </a:r>
          </a:p>
          <a:p>
            <a:endParaRPr lang="en-US" sz="3200" dirty="0"/>
          </a:p>
          <a:p>
            <a:r>
              <a:rPr lang="en-US" sz="5800" dirty="0"/>
              <a:t>P</a:t>
            </a:r>
            <a:r>
              <a:rPr lang="en-US" sz="5800" dirty="0" smtClean="0"/>
              <a:t>roblem: Where is </a:t>
            </a:r>
            <a:r>
              <a:rPr lang="en-US" sz="5800" b="1" dirty="0" smtClean="0"/>
              <a:t>Jesus</a:t>
            </a:r>
            <a:r>
              <a:rPr lang="en-US" sz="5800" dirty="0" smtClean="0"/>
              <a:t> in these ideas?</a:t>
            </a:r>
            <a:endParaRPr lang="en-US" sz="5800" dirty="0"/>
          </a:p>
        </p:txBody>
      </p:sp>
    </p:spTree>
    <p:extLst>
      <p:ext uri="{BB962C8B-B14F-4D97-AF65-F5344CB8AC3E}">
        <p14:creationId xmlns:p14="http://schemas.microsoft.com/office/powerpoint/2010/main" val="208088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Salvation is a Christian mystery</a:t>
            </a:r>
            <a:endParaRPr lang="en-US" dirty="0"/>
          </a:p>
        </p:txBody>
      </p:sp>
      <p:sp>
        <p:nvSpPr>
          <p:cNvPr id="3" name="Content Placeholder 2"/>
          <p:cNvSpPr>
            <a:spLocks noGrp="1"/>
          </p:cNvSpPr>
          <p:nvPr>
            <p:ph idx="1"/>
          </p:nvPr>
        </p:nvSpPr>
        <p:spPr/>
        <p:txBody>
          <a:bodyPr>
            <a:normAutofit/>
          </a:bodyPr>
          <a:lstStyle/>
          <a:p>
            <a:r>
              <a:rPr lang="en-US" sz="3600" dirty="0" smtClean="0"/>
              <a:t>My Disclaimer</a:t>
            </a:r>
          </a:p>
          <a:p>
            <a:r>
              <a:rPr lang="en-US" sz="3600" dirty="0" smtClean="0"/>
              <a:t>This description is based on the thought of the early “Church Fathers”</a:t>
            </a:r>
            <a:endParaRPr lang="en-US" sz="3600" dirty="0"/>
          </a:p>
        </p:txBody>
      </p:sp>
    </p:spTree>
    <p:extLst>
      <p:ext uri="{BB962C8B-B14F-4D97-AF65-F5344CB8AC3E}">
        <p14:creationId xmlns:p14="http://schemas.microsoft.com/office/powerpoint/2010/main" val="1681337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Christian understanding of salvation that puts Christ at the center?</a:t>
            </a:r>
            <a:endParaRPr lang="en-US" dirty="0"/>
          </a:p>
        </p:txBody>
      </p:sp>
      <p:sp>
        <p:nvSpPr>
          <p:cNvPr id="3" name="Content Placeholder 2"/>
          <p:cNvSpPr>
            <a:spLocks noGrp="1"/>
          </p:cNvSpPr>
          <p:nvPr>
            <p:ph idx="1"/>
          </p:nvPr>
        </p:nvSpPr>
        <p:spPr>
          <a:xfrm>
            <a:off x="1103312" y="2592371"/>
            <a:ext cx="8946541" cy="3656028"/>
          </a:xfrm>
        </p:spPr>
        <p:txBody>
          <a:bodyPr>
            <a:normAutofit/>
          </a:bodyPr>
          <a:lstStyle/>
          <a:p>
            <a:r>
              <a:rPr lang="en-US" sz="3600" dirty="0" smtClean="0"/>
              <a:t>Salvation=liberation from sin and its consequences</a:t>
            </a:r>
          </a:p>
          <a:p>
            <a:r>
              <a:rPr lang="en-US" sz="3600" dirty="0" smtClean="0"/>
              <a:t>Two of the main consequences of sin:</a:t>
            </a:r>
          </a:p>
          <a:p>
            <a:pPr lvl="1"/>
            <a:r>
              <a:rPr lang="en-US" sz="3400" dirty="0" smtClean="0"/>
              <a:t>Separation from God</a:t>
            </a:r>
          </a:p>
          <a:p>
            <a:pPr lvl="1"/>
            <a:r>
              <a:rPr lang="en-US" sz="3400" dirty="0" smtClean="0"/>
              <a:t>Death</a:t>
            </a:r>
            <a:endParaRPr lang="en-US" sz="3400" dirty="0"/>
          </a:p>
        </p:txBody>
      </p:sp>
    </p:spTree>
    <p:extLst>
      <p:ext uri="{BB962C8B-B14F-4D97-AF65-F5344CB8AC3E}">
        <p14:creationId xmlns:p14="http://schemas.microsoft.com/office/powerpoint/2010/main" val="2276470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and Death</a:t>
            </a:r>
            <a:endParaRPr lang="en-US" dirty="0"/>
          </a:p>
        </p:txBody>
      </p:sp>
      <p:sp>
        <p:nvSpPr>
          <p:cNvPr id="3" name="Content Placeholder 2"/>
          <p:cNvSpPr>
            <a:spLocks noGrp="1"/>
          </p:cNvSpPr>
          <p:nvPr>
            <p:ph idx="1"/>
          </p:nvPr>
        </p:nvSpPr>
        <p:spPr/>
        <p:txBody>
          <a:bodyPr>
            <a:normAutofit fontScale="70000" lnSpcReduction="20000"/>
          </a:bodyPr>
          <a:lstStyle/>
          <a:p>
            <a:r>
              <a:rPr lang="en-US" sz="2800" dirty="0" smtClean="0"/>
              <a:t>To Church Fathers, separation from God was the cause of death:</a:t>
            </a:r>
          </a:p>
          <a:p>
            <a:r>
              <a:rPr lang="en-US" sz="2800" dirty="0" smtClean="0"/>
              <a:t>St. Athanasius of Alexandria:</a:t>
            </a:r>
          </a:p>
          <a:p>
            <a:pPr lvl="1"/>
            <a:r>
              <a:rPr lang="en-US" sz="2400" dirty="0"/>
              <a:t>“For transgression of the commandment was turning </a:t>
            </a:r>
            <a:r>
              <a:rPr lang="en-US" sz="2400" dirty="0" smtClean="0"/>
              <a:t>[humanity] </a:t>
            </a:r>
            <a:r>
              <a:rPr lang="en-US" sz="2400" dirty="0"/>
              <a:t>back to their natural state, so that just as they have had their being out of nothing, so also, as might be expected, they might look for corruption into nothing in the course of time.” </a:t>
            </a:r>
            <a:endParaRPr lang="en-US" sz="2400" dirty="0" smtClean="0"/>
          </a:p>
          <a:p>
            <a:pPr lvl="1"/>
            <a:r>
              <a:rPr lang="en-US" sz="2400" dirty="0" smtClean="0"/>
              <a:t>“Out of a former normal state of nonexistence, they were called into being by the presence and loving-kindness of the Word [of God], so it followed naturally that when they were bereft of the knowledge of God, and turned toward evil (which is nothingness), they should, because they derive their being from God only, be disintegrated and abide in death and corruption.”</a:t>
            </a:r>
          </a:p>
          <a:p>
            <a:pPr lvl="1"/>
            <a:r>
              <a:rPr lang="en-US" sz="2400" dirty="0" smtClean="0"/>
              <a:t>“For humanity is by nature mortal, inasmuch as they are made out of what is not (nothingness); but by reason of likeness to God, who </a:t>
            </a:r>
            <a:r>
              <a:rPr lang="en-US" sz="2400" i="1" dirty="0" smtClean="0"/>
              <a:t>is</a:t>
            </a:r>
            <a:r>
              <a:rPr lang="en-US" sz="2400" dirty="0" smtClean="0"/>
              <a:t>, they would prevent their natural corruption, and remain incorrupt…”</a:t>
            </a:r>
            <a:endParaRPr lang="en-US" sz="3200" dirty="0"/>
          </a:p>
        </p:txBody>
      </p:sp>
    </p:spTree>
    <p:extLst>
      <p:ext uri="{BB962C8B-B14F-4D97-AF65-F5344CB8AC3E}">
        <p14:creationId xmlns:p14="http://schemas.microsoft.com/office/powerpoint/2010/main" val="3312108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things die (in our fallen world)</a:t>
            </a:r>
            <a:endParaRPr lang="en-US" dirty="0"/>
          </a:p>
        </p:txBody>
      </p:sp>
      <p:sp>
        <p:nvSpPr>
          <p:cNvPr id="3" name="Content Placeholder 2"/>
          <p:cNvSpPr>
            <a:spLocks noGrp="1"/>
          </p:cNvSpPr>
          <p:nvPr>
            <p:ph idx="1"/>
          </p:nvPr>
        </p:nvSpPr>
        <p:spPr/>
        <p:txBody>
          <a:bodyPr>
            <a:normAutofit/>
          </a:bodyPr>
          <a:lstStyle/>
          <a:p>
            <a:r>
              <a:rPr lang="en-US" sz="3600" dirty="0" smtClean="0"/>
              <a:t>Modern science likewise teaches us that entropy/chaos only increase in a closed system.  </a:t>
            </a:r>
          </a:p>
          <a:p>
            <a:r>
              <a:rPr lang="en-US" sz="3600" dirty="0" smtClean="0"/>
              <a:t>Created things cannot live forever but must return to nothing.</a:t>
            </a:r>
            <a:endParaRPr lang="en-US" sz="3600" dirty="0"/>
          </a:p>
        </p:txBody>
      </p:sp>
    </p:spTree>
    <p:extLst>
      <p:ext uri="{BB962C8B-B14F-4D97-AF65-F5344CB8AC3E}">
        <p14:creationId xmlns:p14="http://schemas.microsoft.com/office/powerpoint/2010/main" val="3655230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Jesus reverse separation and death?  </a:t>
            </a:r>
            <a:endParaRPr lang="en-US" dirty="0"/>
          </a:p>
        </p:txBody>
      </p:sp>
      <p:sp>
        <p:nvSpPr>
          <p:cNvPr id="3" name="Content Placeholder 2"/>
          <p:cNvSpPr>
            <a:spLocks noGrp="1"/>
          </p:cNvSpPr>
          <p:nvPr>
            <p:ph idx="1"/>
          </p:nvPr>
        </p:nvSpPr>
        <p:spPr/>
        <p:txBody>
          <a:bodyPr>
            <a:normAutofit/>
          </a:bodyPr>
          <a:lstStyle/>
          <a:p>
            <a:r>
              <a:rPr lang="en-US" sz="3200" dirty="0" smtClean="0"/>
              <a:t>The Incarnation: God became man in Jesus.</a:t>
            </a:r>
          </a:p>
          <a:p>
            <a:r>
              <a:rPr lang="en-US" sz="3200" dirty="0" smtClean="0"/>
              <a:t>In Jesus, the 2</a:t>
            </a:r>
            <a:r>
              <a:rPr lang="en-US" sz="3200" baseline="30000" dirty="0" smtClean="0"/>
              <a:t>nd</a:t>
            </a:r>
            <a:r>
              <a:rPr lang="en-US" sz="3200" dirty="0" smtClean="0"/>
              <a:t> Person of the Trinity, unites both divine nature and human nature.</a:t>
            </a:r>
          </a:p>
          <a:p>
            <a:r>
              <a:rPr lang="en-US" sz="3200" dirty="0" smtClean="0"/>
              <a:t>What was separate is now united!</a:t>
            </a:r>
          </a:p>
          <a:p>
            <a:r>
              <a:rPr lang="en-US" sz="3200" dirty="0" smtClean="0"/>
              <a:t>Not just united in Jesus but also </a:t>
            </a:r>
            <a:r>
              <a:rPr lang="en-US" sz="3200" i="1" dirty="0" smtClean="0"/>
              <a:t>in us…</a:t>
            </a:r>
          </a:p>
        </p:txBody>
      </p:sp>
    </p:spTree>
    <p:extLst>
      <p:ext uri="{BB962C8B-B14F-4D97-AF65-F5344CB8AC3E}">
        <p14:creationId xmlns:p14="http://schemas.microsoft.com/office/powerpoint/2010/main" val="230087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1525</TotalTime>
  <Words>525</Words>
  <Application>Microsoft Office PowerPoint</Application>
  <PresentationFormat>Widescreen</PresentationFormat>
  <Paragraphs>56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vt:lpstr>
      <vt:lpstr>What is Salvation?</vt:lpstr>
      <vt:lpstr>Popular images of heaven</vt:lpstr>
      <vt:lpstr>Ticket to Paradise</vt:lpstr>
      <vt:lpstr>Do the right thing…</vt:lpstr>
      <vt:lpstr>Salvation is a Christian mystery</vt:lpstr>
      <vt:lpstr>What is a Christian understanding of salvation that puts Christ at the center?</vt:lpstr>
      <vt:lpstr>Separation and Death</vt:lpstr>
      <vt:lpstr>Living things die (in our fallen world)</vt:lpstr>
      <vt:lpstr>How does Jesus reverse separation and death?  </vt:lpstr>
      <vt:lpstr>Deification or θέωσις</vt:lpstr>
      <vt:lpstr>Deification in the Bible</vt:lpstr>
      <vt:lpstr>Deification in the Bible</vt:lpstr>
      <vt:lpstr>St. Justin Martyr on deification</vt:lpstr>
      <vt:lpstr>St. Louis Basilica</vt:lpstr>
      <vt:lpstr>What must I do to be saved?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psr</dc:creator>
  <cp:lastModifiedBy>psr</cp:lastModifiedBy>
  <cp:revision>13</cp:revision>
  <dcterms:created xsi:type="dcterms:W3CDTF">2023-05-31T20:40:44Z</dcterms:created>
  <dcterms:modified xsi:type="dcterms:W3CDTF">2023-06-01T22:06:10Z</dcterms:modified>
</cp:coreProperties>
</file>